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655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822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59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920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566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281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597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50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23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76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102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339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2874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3360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6405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126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540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270" cy="23558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489200" marR="1737995" indent="-744220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marL="1640205" marR="1633220" indent="1071245">
              <a:lnSpc>
                <a:spcPts val="1400"/>
              </a:lnSpc>
              <a:spcBef>
                <a:spcPts val="20"/>
              </a:spcBef>
            </a:pPr>
            <a:r>
              <a:rPr sz="1200" b="1" spc="80" dirty="0">
                <a:latin typeface="Cambria"/>
                <a:cs typeface="Cambria"/>
              </a:rPr>
              <a:t>Unit:  3 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Programming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the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endParaRPr sz="1200">
              <a:latin typeface="Cambria"/>
              <a:cs typeface="Cambria"/>
            </a:endParaRPr>
          </a:p>
          <a:p>
            <a:pPr marL="2272665" marR="2267585" indent="307340">
              <a:lnSpc>
                <a:spcPts val="1400"/>
              </a:lnSpc>
              <a:spcBef>
                <a:spcPts val="20"/>
              </a:spcBef>
            </a:pP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 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Addressing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Modes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Cambria"/>
              <a:cs typeface="Cambria"/>
            </a:endParaRPr>
          </a:p>
          <a:p>
            <a:pPr marL="12700" marR="5080" algn="just">
              <a:lnSpc>
                <a:spcPct val="146900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term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</a:t>
            </a:r>
            <a:r>
              <a:rPr sz="1200" spc="75" dirty="0">
                <a:latin typeface="Cambria"/>
                <a:cs typeface="Cambria"/>
              </a:rPr>
              <a:t> modes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refers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way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which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specified. The </a:t>
            </a:r>
            <a:r>
              <a:rPr sz="1200" spc="70" dirty="0">
                <a:latin typeface="Cambria"/>
                <a:cs typeface="Cambria"/>
              </a:rPr>
              <a:t>addressing mode </a:t>
            </a:r>
            <a:r>
              <a:rPr sz="1200" spc="55" dirty="0">
                <a:latin typeface="Cambria"/>
                <a:cs typeface="Cambria"/>
              </a:rPr>
              <a:t>specifies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rule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55" dirty="0">
                <a:latin typeface="Cambria"/>
                <a:cs typeface="Cambria"/>
              </a:rPr>
              <a:t>interpreting </a:t>
            </a:r>
            <a:r>
              <a:rPr sz="1200" spc="25" dirty="0">
                <a:latin typeface="Cambria"/>
                <a:cs typeface="Cambria"/>
              </a:rPr>
              <a:t>or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modifying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address </a:t>
            </a:r>
            <a:r>
              <a:rPr sz="1200" spc="35" dirty="0">
                <a:latin typeface="Cambria"/>
                <a:cs typeface="Cambria"/>
              </a:rPr>
              <a:t>field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instruction </a:t>
            </a:r>
            <a:r>
              <a:rPr sz="1200" spc="35" dirty="0">
                <a:latin typeface="Cambria"/>
                <a:cs typeface="Cambria"/>
              </a:rPr>
              <a:t>before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operand is </a:t>
            </a:r>
            <a:r>
              <a:rPr sz="1200" spc="70" dirty="0">
                <a:latin typeface="Cambria"/>
                <a:cs typeface="Cambria"/>
              </a:rPr>
              <a:t>actually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executed.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2651505"/>
            <a:ext cx="3450590" cy="2976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1200" spc="105" dirty="0">
                <a:latin typeface="Cambria"/>
                <a:cs typeface="Cambria"/>
              </a:rPr>
              <a:t>Thus,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different</a:t>
            </a:r>
            <a:r>
              <a:rPr sz="1200" spc="3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ways</a:t>
            </a:r>
            <a:r>
              <a:rPr sz="1200" spc="2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3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specifying</a:t>
            </a:r>
            <a:r>
              <a:rPr sz="1200" spc="2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-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instruction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called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as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addressing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modes</a:t>
            </a:r>
            <a:r>
              <a:rPr sz="1200" spc="75" dirty="0">
                <a:latin typeface="Cambria"/>
                <a:cs typeface="Cambria"/>
              </a:rPr>
              <a:t>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Implied/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Implicit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1200" spc="105" dirty="0">
                <a:latin typeface="Cambria"/>
                <a:cs typeface="Cambria"/>
              </a:rPr>
              <a:t>Stack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1200" spc="70" dirty="0">
                <a:latin typeface="Cambria"/>
                <a:cs typeface="Cambria"/>
              </a:rPr>
              <a:t>Immediate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Direct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1200" spc="55" dirty="0">
                <a:latin typeface="Cambria"/>
                <a:cs typeface="Cambria"/>
              </a:rPr>
              <a:t>Indirect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sz="1200" spc="50" dirty="0">
                <a:latin typeface="Cambria"/>
                <a:cs typeface="Cambria"/>
              </a:rPr>
              <a:t>Register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Direct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1200" spc="50" dirty="0">
                <a:latin typeface="Cambria"/>
                <a:cs typeface="Cambria"/>
              </a:rPr>
              <a:t>Register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Indirect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1200" spc="50" dirty="0">
                <a:latin typeface="Cambria"/>
                <a:cs typeface="Cambria"/>
              </a:rPr>
              <a:t>Relative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Indexed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6593" y="2736850"/>
            <a:ext cx="2432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location </a:t>
            </a:r>
            <a:r>
              <a:rPr sz="1200" spc="2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 </a:t>
            </a:r>
            <a:r>
              <a:rPr sz="1200" spc="3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an </a:t>
            </a:r>
            <a:r>
              <a:rPr sz="1200" spc="2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operand </a:t>
            </a:r>
            <a:r>
              <a:rPr sz="1200" spc="25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 </a:t>
            </a:r>
            <a:r>
              <a:rPr sz="1200" spc="25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an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5601080"/>
            <a:ext cx="5970905" cy="32677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643255" indent="-402590">
              <a:lnSpc>
                <a:spcPct val="100000"/>
              </a:lnSpc>
              <a:spcBef>
                <a:spcPts val="780"/>
              </a:spcBef>
              <a:buAutoNum type="arabicPeriod" startAt="10"/>
              <a:tabLst>
                <a:tab pos="643255" algn="l"/>
                <a:tab pos="643890" algn="l"/>
              </a:tabLst>
            </a:pPr>
            <a:r>
              <a:rPr sz="1200" spc="100" dirty="0">
                <a:latin typeface="Cambria"/>
                <a:cs typeface="Cambria"/>
              </a:rPr>
              <a:t>Base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553085" indent="-312420">
              <a:lnSpc>
                <a:spcPct val="100000"/>
              </a:lnSpc>
              <a:spcBef>
                <a:spcPts val="685"/>
              </a:spcBef>
              <a:buAutoNum type="arabicPeriod" startAt="10"/>
              <a:tabLst>
                <a:tab pos="553720" algn="l"/>
              </a:tabLst>
            </a:pPr>
            <a:r>
              <a:rPr sz="1200" spc="70" dirty="0">
                <a:latin typeface="Cambria"/>
                <a:cs typeface="Cambria"/>
              </a:rPr>
              <a:t>Auto-increment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 marL="553085" indent="-312420">
              <a:lnSpc>
                <a:spcPct val="100000"/>
              </a:lnSpc>
              <a:spcBef>
                <a:spcPts val="675"/>
              </a:spcBef>
              <a:buAutoNum type="arabicPeriod" startAt="10"/>
              <a:tabLst>
                <a:tab pos="553720" algn="l"/>
              </a:tabLst>
            </a:pPr>
            <a:r>
              <a:rPr sz="1200" spc="65" dirty="0">
                <a:latin typeface="Cambria"/>
                <a:cs typeface="Cambria"/>
              </a:rPr>
              <a:t>Auto-decrement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Addressing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Mode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 marL="12700" marR="5080" algn="just">
              <a:lnSpc>
                <a:spcPct val="146700"/>
              </a:lnSpc>
            </a:pPr>
            <a:r>
              <a:rPr sz="1200" b="1" spc="60" dirty="0">
                <a:latin typeface="Cambria"/>
                <a:cs typeface="Cambria"/>
              </a:rPr>
              <a:t>Implied</a:t>
            </a:r>
            <a:r>
              <a:rPr sz="1200" b="1" spc="6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Addressing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Mode:</a:t>
            </a:r>
            <a:r>
              <a:rPr sz="1200" b="1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mode,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definition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instruction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itself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specify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operands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implicitly.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55" dirty="0">
                <a:latin typeface="Cambria"/>
                <a:cs typeface="Cambria"/>
              </a:rPr>
              <a:t>implicit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mode.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90" dirty="0">
                <a:latin typeface="Cambria"/>
                <a:cs typeface="Cambria"/>
              </a:rPr>
              <a:t>e.g.</a:t>
            </a:r>
            <a:endParaRPr sz="1200">
              <a:latin typeface="Cambria"/>
              <a:cs typeface="Cambria"/>
            </a:endParaRPr>
          </a:p>
          <a:p>
            <a:pPr marL="469265" marR="6350" indent="-228600">
              <a:lnSpc>
                <a:spcPct val="146700"/>
              </a:lnSpc>
              <a:spcBef>
                <a:spcPts val="75"/>
              </a:spcBef>
              <a:buFont typeface="Symbol"/>
              <a:buChar char=""/>
              <a:tabLst>
                <a:tab pos="469265" algn="l"/>
                <a:tab pos="469900" algn="l"/>
                <a:tab pos="899160" algn="l"/>
                <a:tab pos="1880870" algn="l"/>
                <a:tab pos="3042920" algn="l"/>
                <a:tab pos="4218940" algn="l"/>
                <a:tab pos="4500880" algn="l"/>
                <a:tab pos="4846955" algn="l"/>
                <a:tab pos="5553710" algn="l"/>
              </a:tabLst>
            </a:pPr>
            <a:r>
              <a:rPr sz="1200" spc="15" dirty="0">
                <a:latin typeface="Cambria"/>
                <a:cs typeface="Cambria"/>
              </a:rPr>
              <a:t>T</a:t>
            </a:r>
            <a:r>
              <a:rPr sz="1200" spc="80" dirty="0">
                <a:latin typeface="Cambria"/>
                <a:cs typeface="Cambria"/>
              </a:rPr>
              <a:t>h</a:t>
            </a:r>
            <a:r>
              <a:rPr sz="1200" spc="75" dirty="0">
                <a:latin typeface="Cambria"/>
                <a:cs typeface="Cambria"/>
              </a:rPr>
              <a:t>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65" dirty="0">
                <a:latin typeface="Cambria"/>
                <a:cs typeface="Cambria"/>
              </a:rPr>
              <a:t>inst</a:t>
            </a:r>
            <a:r>
              <a:rPr sz="1200" spc="75" dirty="0">
                <a:latin typeface="Cambria"/>
                <a:cs typeface="Cambria"/>
              </a:rPr>
              <a:t>r</a:t>
            </a:r>
            <a:r>
              <a:rPr sz="1200" spc="70" dirty="0">
                <a:latin typeface="Cambria"/>
                <a:cs typeface="Cambria"/>
              </a:rPr>
              <a:t>uctio</a:t>
            </a:r>
            <a:r>
              <a:rPr sz="1200" spc="95" dirty="0">
                <a:latin typeface="Cambria"/>
                <a:cs typeface="Cambria"/>
              </a:rPr>
              <a:t>n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-140" dirty="0">
                <a:latin typeface="Trebuchet MS"/>
                <a:cs typeface="Trebuchet MS"/>
              </a:rPr>
              <a:t>“</a:t>
            </a:r>
            <a:r>
              <a:rPr sz="1200" spc="85" dirty="0">
                <a:latin typeface="Cambria"/>
                <a:cs typeface="Cambria"/>
              </a:rPr>
              <a:t>Complement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95" dirty="0">
                <a:latin typeface="Cambria"/>
                <a:cs typeface="Cambria"/>
              </a:rPr>
              <a:t>Acc</a:t>
            </a:r>
            <a:r>
              <a:rPr sz="1200" spc="120" dirty="0">
                <a:latin typeface="Cambria"/>
                <a:cs typeface="Cambria"/>
              </a:rPr>
              <a:t>u</a:t>
            </a:r>
            <a:r>
              <a:rPr sz="1200" spc="75" dirty="0">
                <a:latin typeface="Cambria"/>
                <a:cs typeface="Cambria"/>
              </a:rPr>
              <a:t>mulato</a:t>
            </a:r>
            <a:r>
              <a:rPr sz="1200" spc="60" dirty="0">
                <a:latin typeface="Cambria"/>
                <a:cs typeface="Cambria"/>
              </a:rPr>
              <a:t>r</a:t>
            </a:r>
            <a:r>
              <a:rPr sz="1200" spc="-150" dirty="0">
                <a:latin typeface="Trebuchet MS"/>
                <a:cs typeface="Trebuchet MS"/>
              </a:rPr>
              <a:t>”</a:t>
            </a:r>
            <a:r>
              <a:rPr sz="1200" dirty="0">
                <a:latin typeface="Trebuchet MS"/>
                <a:cs typeface="Trebuchet MS"/>
              </a:rPr>
              <a:t>	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10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n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35" dirty="0">
                <a:latin typeface="Cambria"/>
                <a:cs typeface="Cambria"/>
              </a:rPr>
              <a:t>i</a:t>
            </a:r>
            <a:r>
              <a:rPr sz="1200" spc="60" dirty="0">
                <a:latin typeface="Cambria"/>
                <a:cs typeface="Cambria"/>
              </a:rPr>
              <a:t>mplied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55" dirty="0">
                <a:latin typeface="Cambria"/>
                <a:cs typeface="Cambria"/>
              </a:rPr>
              <a:t>mode 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(CMA).</a:t>
            </a:r>
            <a:endParaRPr sz="1200">
              <a:latin typeface="Cambria"/>
              <a:cs typeface="Cambria"/>
            </a:endParaRPr>
          </a:p>
          <a:p>
            <a:pPr marL="469265" marR="7620" indent="-228600">
              <a:lnSpc>
                <a:spcPct val="147500"/>
              </a:lnSpc>
              <a:spcBef>
                <a:spcPts val="6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stack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organized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zero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address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 implied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mode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instructions.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35712"/>
            <a:ext cx="5971540" cy="458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46700"/>
              </a:lnSpc>
              <a:spcBef>
                <a:spcPts val="100"/>
              </a:spcBef>
            </a:pPr>
            <a:r>
              <a:rPr sz="1200" b="1" spc="105" dirty="0">
                <a:latin typeface="Cambria"/>
                <a:cs typeface="Cambria"/>
              </a:rPr>
              <a:t>Stack </a:t>
            </a:r>
            <a:r>
              <a:rPr sz="1200" b="1" spc="55" dirty="0">
                <a:latin typeface="Cambria"/>
                <a:cs typeface="Cambria"/>
              </a:rPr>
              <a:t>Addressing </a:t>
            </a:r>
            <a:r>
              <a:rPr sz="1200" b="1" spc="65" dirty="0">
                <a:latin typeface="Cambria"/>
                <a:cs typeface="Cambria"/>
              </a:rPr>
              <a:t>Mode: </a:t>
            </a: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70" dirty="0">
                <a:latin typeface="Cambria"/>
                <a:cs typeface="Cambria"/>
              </a:rPr>
              <a:t>addressing </a:t>
            </a:r>
            <a:r>
              <a:rPr sz="1200" spc="80" dirty="0">
                <a:latin typeface="Cambria"/>
                <a:cs typeface="Cambria"/>
              </a:rPr>
              <a:t>mode,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operand is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contained at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top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670"/>
              </a:spcBef>
            </a:pPr>
            <a:r>
              <a:rPr sz="1200" spc="90" dirty="0">
                <a:latin typeface="Cambria"/>
                <a:cs typeface="Cambria"/>
              </a:rPr>
              <a:t>e.g.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25" dirty="0">
                <a:latin typeface="Cambria"/>
                <a:cs typeface="Cambria"/>
              </a:rPr>
              <a:t>ADD</a:t>
            </a:r>
            <a:endParaRPr sz="1200">
              <a:latin typeface="Cambria"/>
              <a:cs typeface="Cambria"/>
            </a:endParaRPr>
          </a:p>
          <a:p>
            <a:pPr marL="12700" marR="38100" algn="just">
              <a:lnSpc>
                <a:spcPct val="146700"/>
              </a:lnSpc>
            </a:pPr>
            <a:r>
              <a:rPr sz="1200" spc="65" dirty="0">
                <a:latin typeface="Cambria"/>
                <a:cs typeface="Cambria"/>
              </a:rPr>
              <a:t>This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65" dirty="0">
                <a:latin typeface="Cambria"/>
                <a:cs typeface="Cambria"/>
              </a:rPr>
              <a:t>simply </a:t>
            </a:r>
            <a:r>
              <a:rPr sz="1200" spc="70" dirty="0">
                <a:latin typeface="Cambria"/>
                <a:cs typeface="Cambria"/>
              </a:rPr>
              <a:t>pops </a:t>
            </a:r>
            <a:r>
              <a:rPr sz="1200" spc="75" dirty="0">
                <a:latin typeface="Cambria"/>
                <a:cs typeface="Cambria"/>
              </a:rPr>
              <a:t>out </a:t>
            </a:r>
            <a:r>
              <a:rPr sz="1200" spc="30" dirty="0">
                <a:latin typeface="Cambria"/>
                <a:cs typeface="Cambria"/>
              </a:rPr>
              <a:t>two </a:t>
            </a:r>
            <a:r>
              <a:rPr sz="1200" spc="75" dirty="0">
                <a:latin typeface="Cambria"/>
                <a:cs typeface="Cambria"/>
              </a:rPr>
              <a:t>symbols contained at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top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00" dirty="0">
                <a:latin typeface="Cambria"/>
                <a:cs typeface="Cambria"/>
              </a:rPr>
              <a:t>stack.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addition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those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operands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performed.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result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obtained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after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addition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pushed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again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top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stack.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mbria"/>
              <a:cs typeface="Cambria"/>
            </a:endParaRPr>
          </a:p>
          <a:p>
            <a:pPr marL="12700" marR="5080" algn="just">
              <a:lnSpc>
                <a:spcPct val="146700"/>
              </a:lnSpc>
            </a:pPr>
            <a:r>
              <a:rPr sz="1200" b="1" spc="75" dirty="0">
                <a:latin typeface="Cambria"/>
                <a:cs typeface="Cambria"/>
              </a:rPr>
              <a:t>Immediate</a:t>
            </a:r>
            <a:r>
              <a:rPr sz="1200" b="1" spc="8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Addressing</a:t>
            </a:r>
            <a:r>
              <a:rPr sz="1200" b="1" spc="37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Mode:</a:t>
            </a:r>
            <a:r>
              <a:rPr sz="1200" b="1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mode,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65" dirty="0">
                <a:solidFill>
                  <a:srgbClr val="00AF50"/>
                </a:solidFill>
                <a:latin typeface="Cambria"/>
                <a:cs typeface="Cambria"/>
              </a:rPr>
              <a:t>operand  is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specified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in the instruction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explicitly</a:t>
            </a:r>
            <a:r>
              <a:rPr sz="1200" spc="55" dirty="0">
                <a:latin typeface="Cambria"/>
                <a:cs typeface="Cambria"/>
              </a:rPr>
              <a:t>.  </a:t>
            </a:r>
            <a:r>
              <a:rPr sz="1200" spc="70" dirty="0">
                <a:latin typeface="Cambria"/>
                <a:cs typeface="Cambria"/>
              </a:rPr>
              <a:t>Instead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55" dirty="0">
                <a:latin typeface="Cambria"/>
                <a:cs typeface="Cambria"/>
              </a:rPr>
              <a:t>field, 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5" dirty="0">
                <a:latin typeface="Cambria"/>
                <a:cs typeface="Cambria"/>
              </a:rPr>
              <a:t>operand </a:t>
            </a:r>
            <a:r>
              <a:rPr sz="1200" spc="35" dirty="0">
                <a:latin typeface="Cambria"/>
                <a:cs typeface="Cambria"/>
              </a:rPr>
              <a:t>field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present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contains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operand.</a:t>
            </a:r>
            <a:endParaRPr sz="1200">
              <a:latin typeface="Cambria"/>
              <a:cs typeface="Cambria"/>
            </a:endParaRPr>
          </a:p>
          <a:p>
            <a:pPr marL="12700" marR="628650" algn="just">
              <a:lnSpc>
                <a:spcPts val="2120"/>
              </a:lnSpc>
              <a:spcBef>
                <a:spcPts val="180"/>
              </a:spcBef>
            </a:pPr>
            <a:r>
              <a:rPr sz="1200" spc="90" dirty="0">
                <a:latin typeface="Cambria"/>
                <a:cs typeface="Cambria"/>
              </a:rPr>
              <a:t>e.g. </a:t>
            </a:r>
            <a:r>
              <a:rPr sz="1200" spc="130" dirty="0">
                <a:latin typeface="Cambria"/>
                <a:cs typeface="Cambria"/>
              </a:rPr>
              <a:t>ADD </a:t>
            </a:r>
            <a:r>
              <a:rPr sz="1200" spc="75" dirty="0">
                <a:latin typeface="Cambria"/>
                <a:cs typeface="Cambria"/>
              </a:rPr>
              <a:t>100 </a:t>
            </a:r>
            <a:r>
              <a:rPr sz="1200" spc="25" dirty="0">
                <a:latin typeface="Cambria"/>
                <a:cs typeface="Cambria"/>
              </a:rPr>
              <a:t>will </a:t>
            </a:r>
            <a:r>
              <a:rPr sz="1200" spc="70" dirty="0">
                <a:latin typeface="Cambria"/>
                <a:cs typeface="Cambria"/>
              </a:rPr>
              <a:t>increment the value </a:t>
            </a:r>
            <a:r>
              <a:rPr sz="1200" spc="55" dirty="0">
                <a:latin typeface="Cambria"/>
                <a:cs typeface="Cambria"/>
              </a:rPr>
              <a:t>stored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85" dirty="0">
                <a:latin typeface="Cambria"/>
                <a:cs typeface="Cambria"/>
              </a:rPr>
              <a:t>accumulator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90" dirty="0">
                <a:latin typeface="Cambria"/>
                <a:cs typeface="Cambria"/>
              </a:rPr>
              <a:t>10.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MOV</a:t>
            </a:r>
            <a:r>
              <a:rPr sz="1200" spc="114" dirty="0">
                <a:latin typeface="Cambria"/>
                <a:cs typeface="Cambria"/>
              </a:rPr>
              <a:t> R </a:t>
            </a:r>
            <a:r>
              <a:rPr sz="1200" spc="40" dirty="0">
                <a:latin typeface="Cambria"/>
                <a:cs typeface="Cambria"/>
              </a:rPr>
              <a:t>#20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initialized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14" dirty="0">
                <a:latin typeface="Cambria"/>
                <a:cs typeface="Cambria"/>
              </a:rPr>
              <a:t> R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constant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20.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Cambria"/>
              <a:cs typeface="Cambria"/>
            </a:endParaRPr>
          </a:p>
          <a:p>
            <a:pPr marL="12700" marR="5080" algn="just">
              <a:lnSpc>
                <a:spcPct val="146700"/>
              </a:lnSpc>
            </a:pPr>
            <a:r>
              <a:rPr sz="1200" b="1" spc="70" dirty="0">
                <a:latin typeface="Cambria"/>
                <a:cs typeface="Cambria"/>
              </a:rPr>
              <a:t>Direct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Addressing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Mode:</a:t>
            </a:r>
            <a:r>
              <a:rPr sz="1200" b="1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 this addressing </a:t>
            </a:r>
            <a:r>
              <a:rPr sz="1200" spc="80" dirty="0">
                <a:latin typeface="Cambria"/>
                <a:cs typeface="Cambria"/>
              </a:rPr>
              <a:t>mode,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address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field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instruction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contains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35" dirty="0">
                <a:solidFill>
                  <a:srgbClr val="C00000"/>
                </a:solidFill>
                <a:latin typeface="Cambria"/>
                <a:cs typeface="Cambria"/>
              </a:rPr>
              <a:t>effective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address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operand</a:t>
            </a:r>
            <a:r>
              <a:rPr sz="1200" spc="75" dirty="0">
                <a:latin typeface="Cambria"/>
                <a:cs typeface="Cambria"/>
              </a:rPr>
              <a:t>. </a:t>
            </a:r>
            <a:r>
              <a:rPr sz="1200" spc="90" dirty="0">
                <a:latin typeface="Cambria"/>
                <a:cs typeface="Cambria"/>
              </a:rPr>
              <a:t>Only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50" dirty="0">
                <a:latin typeface="Cambria"/>
                <a:cs typeface="Cambria"/>
              </a:rPr>
              <a:t>reference </a:t>
            </a:r>
            <a:r>
              <a:rPr sz="1200" spc="35" dirty="0">
                <a:latin typeface="Cambria"/>
                <a:cs typeface="Cambria"/>
              </a:rPr>
              <a:t>to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fetch</a:t>
            </a:r>
            <a:r>
              <a:rPr sz="1200" spc="70" dirty="0">
                <a:latin typeface="Cambria"/>
                <a:cs typeface="Cambria"/>
              </a:rPr>
              <a:t> the</a:t>
            </a:r>
            <a:r>
              <a:rPr sz="1200" spc="75" dirty="0">
                <a:latin typeface="Cambria"/>
                <a:cs typeface="Cambria"/>
              </a:rPr>
              <a:t> operand.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 </a:t>
            </a:r>
            <a:r>
              <a:rPr sz="1200" spc="70" dirty="0">
                <a:latin typeface="Cambria"/>
                <a:cs typeface="Cambria"/>
              </a:rPr>
              <a:t>also  </a:t>
            </a:r>
            <a:r>
              <a:rPr sz="1200" spc="65" dirty="0">
                <a:latin typeface="Cambria"/>
                <a:cs typeface="Cambria"/>
              </a:rPr>
              <a:t>called  </a:t>
            </a:r>
            <a:r>
              <a:rPr sz="1200" spc="105" dirty="0">
                <a:latin typeface="Cambria"/>
                <a:cs typeface="Cambria"/>
              </a:rPr>
              <a:t>as  </a:t>
            </a:r>
            <a:r>
              <a:rPr sz="1200" spc="70" dirty="0">
                <a:latin typeface="Cambria"/>
                <a:cs typeface="Cambria"/>
              </a:rPr>
              <a:t>absolute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mode.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7750" y="4973192"/>
            <a:ext cx="5623559" cy="2377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35712"/>
            <a:ext cx="5971540" cy="1098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6700"/>
              </a:lnSpc>
              <a:spcBef>
                <a:spcPts val="100"/>
              </a:spcBef>
            </a:pPr>
            <a:r>
              <a:rPr sz="1200" b="1" spc="70" dirty="0">
                <a:latin typeface="Cambria"/>
                <a:cs typeface="Cambria"/>
              </a:rPr>
              <a:t>Indirect </a:t>
            </a:r>
            <a:r>
              <a:rPr sz="1200" b="1" spc="55" dirty="0">
                <a:latin typeface="Cambria"/>
                <a:cs typeface="Cambria"/>
              </a:rPr>
              <a:t>Addressing </a:t>
            </a:r>
            <a:r>
              <a:rPr sz="1200" b="1" spc="65" dirty="0">
                <a:latin typeface="Cambria"/>
                <a:cs typeface="Cambria"/>
              </a:rPr>
              <a:t>Mode: </a:t>
            </a: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70" dirty="0">
                <a:latin typeface="Cambria"/>
                <a:cs typeface="Cambria"/>
              </a:rPr>
              <a:t>addressing </a:t>
            </a:r>
            <a:r>
              <a:rPr sz="1200" spc="80" dirty="0">
                <a:latin typeface="Cambria"/>
                <a:cs typeface="Cambria"/>
              </a:rPr>
              <a:t>mode, </a:t>
            </a:r>
            <a:r>
              <a:rPr sz="1200" spc="70" dirty="0">
                <a:latin typeface="Cambria"/>
                <a:cs typeface="Cambria"/>
              </a:rPr>
              <a:t>the address </a:t>
            </a:r>
            <a:r>
              <a:rPr sz="1200" spc="35" dirty="0">
                <a:latin typeface="Cambria"/>
                <a:cs typeface="Cambria"/>
              </a:rPr>
              <a:t>field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55" dirty="0">
                <a:latin typeface="Cambria"/>
                <a:cs typeface="Cambria"/>
              </a:rPr>
              <a:t>specifies </a:t>
            </a:r>
            <a:r>
              <a:rPr sz="1200" spc="70" dirty="0">
                <a:latin typeface="Cambria"/>
                <a:cs typeface="Cambria"/>
              </a:rPr>
              <a:t>the address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60" dirty="0">
                <a:latin typeface="Cambria"/>
                <a:cs typeface="Cambria"/>
              </a:rPr>
              <a:t>location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80" dirty="0">
                <a:latin typeface="Cambria"/>
                <a:cs typeface="Cambria"/>
              </a:rPr>
              <a:t>contains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35" dirty="0">
                <a:latin typeface="Cambria"/>
                <a:cs typeface="Cambria"/>
              </a:rPr>
              <a:t>effective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operand. </a:t>
            </a:r>
            <a:r>
              <a:rPr sz="1200" spc="15" dirty="0">
                <a:solidFill>
                  <a:srgbClr val="C00000"/>
                </a:solidFill>
                <a:latin typeface="Cambria"/>
                <a:cs typeface="Cambria"/>
              </a:rPr>
              <a:t>Two</a:t>
            </a:r>
            <a:r>
              <a:rPr sz="1200" spc="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references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memory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required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fetch the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operand.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114417"/>
            <a:ext cx="597027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6700"/>
              </a:lnSpc>
              <a:spcBef>
                <a:spcPts val="100"/>
              </a:spcBef>
            </a:pPr>
            <a:r>
              <a:rPr sz="1200" b="1" spc="70" dirty="0">
                <a:latin typeface="Cambria"/>
                <a:cs typeface="Cambria"/>
              </a:rPr>
              <a:t>Register Direct </a:t>
            </a:r>
            <a:r>
              <a:rPr sz="1200" b="1" spc="55" dirty="0">
                <a:latin typeface="Cambria"/>
                <a:cs typeface="Cambria"/>
              </a:rPr>
              <a:t>Addressing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Mode: </a:t>
            </a: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70" dirty="0">
                <a:latin typeface="Cambria"/>
                <a:cs typeface="Cambria"/>
              </a:rPr>
              <a:t>addressing </a:t>
            </a:r>
            <a:r>
              <a:rPr sz="1200" spc="80" dirty="0">
                <a:latin typeface="Cambria"/>
                <a:cs typeface="Cambria"/>
              </a:rPr>
              <a:t>mode,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operand 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contained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80" dirty="0">
                <a:latin typeface="Cambria"/>
                <a:cs typeface="Cambria"/>
              </a:rPr>
              <a:t>set.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40" dirty="0">
                <a:latin typeface="Cambria"/>
                <a:cs typeface="Cambria"/>
              </a:rPr>
              <a:t>field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instruction </a:t>
            </a:r>
            <a:r>
              <a:rPr sz="1200" spc="40" dirty="0">
                <a:latin typeface="Cambria"/>
                <a:cs typeface="Cambria"/>
              </a:rPr>
              <a:t>refers to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80" dirty="0">
                <a:latin typeface="Cambria"/>
                <a:cs typeface="Cambria"/>
              </a:rPr>
              <a:t>contains </a:t>
            </a:r>
            <a:r>
              <a:rPr sz="1200" spc="70" dirty="0">
                <a:latin typeface="Cambria"/>
                <a:cs typeface="Cambria"/>
              </a:rPr>
              <a:t>the operand. </a:t>
            </a:r>
            <a:r>
              <a:rPr sz="1200" spc="50" dirty="0">
                <a:latin typeface="Cambria"/>
                <a:cs typeface="Cambria"/>
              </a:rPr>
              <a:t>No </a:t>
            </a:r>
            <a:r>
              <a:rPr sz="1200" spc="45" dirty="0">
                <a:latin typeface="Cambria"/>
                <a:cs typeface="Cambria"/>
              </a:rPr>
              <a:t>reference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55" dirty="0">
                <a:latin typeface="Cambria"/>
                <a:cs typeface="Cambria"/>
              </a:rPr>
              <a:t>is </a:t>
            </a:r>
            <a:r>
              <a:rPr sz="1200" spc="50" dirty="0">
                <a:latin typeface="Cambria"/>
                <a:cs typeface="Cambria"/>
              </a:rPr>
              <a:t>required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fetch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operand.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305" y="1534730"/>
            <a:ext cx="5455084" cy="35528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3292" y="6354677"/>
            <a:ext cx="5643796" cy="29455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35712"/>
            <a:ext cx="5969000" cy="1098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6700"/>
              </a:lnSpc>
              <a:spcBef>
                <a:spcPts val="100"/>
              </a:spcBef>
            </a:pP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Indirect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Addressing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Mode:</a:t>
            </a:r>
            <a:r>
              <a:rPr sz="1200" b="1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addressing  </a:t>
            </a:r>
            <a:r>
              <a:rPr sz="1200" spc="80" dirty="0">
                <a:latin typeface="Cambria"/>
                <a:cs typeface="Cambria"/>
              </a:rPr>
              <a:t>mode,  </a:t>
            </a:r>
            <a:r>
              <a:rPr sz="1200" spc="70" dirty="0">
                <a:latin typeface="Cambria"/>
                <a:cs typeface="Cambria"/>
              </a:rPr>
              <a:t>the  address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field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instruction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refers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CPU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contains 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35" dirty="0">
                <a:latin typeface="Cambria"/>
                <a:cs typeface="Cambria"/>
              </a:rPr>
              <a:t>effective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operand. </a:t>
            </a:r>
            <a:r>
              <a:rPr sz="1200" spc="90" dirty="0">
                <a:latin typeface="Cambria"/>
                <a:cs typeface="Cambria"/>
              </a:rPr>
              <a:t>Only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50" dirty="0">
                <a:latin typeface="Cambria"/>
                <a:cs typeface="Cambria"/>
              </a:rPr>
              <a:t>reference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5" dirty="0">
                <a:latin typeface="Cambria"/>
                <a:cs typeface="Cambria"/>
              </a:rPr>
              <a:t>memory is </a:t>
            </a:r>
            <a:r>
              <a:rPr sz="1200" spc="50" dirty="0">
                <a:latin typeface="Cambria"/>
                <a:cs typeface="Cambria"/>
              </a:rPr>
              <a:t>required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5" dirty="0">
                <a:latin typeface="Cambria"/>
                <a:cs typeface="Cambria"/>
              </a:rPr>
              <a:t>fetch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operand.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9669" y="1782064"/>
            <a:ext cx="5379720" cy="3055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448</Words>
  <Application>Microsoft Office PowerPoint</Application>
  <PresentationFormat>Custom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Cambria</vt:lpstr>
      <vt:lpstr>Century Gothic</vt:lpstr>
      <vt:lpstr>Symbol</vt:lpstr>
      <vt:lpstr>Trebuchet MS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2022-07-26T08:31:26Z</dcterms:created>
  <dcterms:modified xsi:type="dcterms:W3CDTF">2022-07-26T08:31:55Z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2022-02-19T00:00:00Z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